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3" r:id="rId4"/>
  </p:sldMasterIdLst>
  <p:notesMasterIdLst>
    <p:notesMasterId r:id="rId28"/>
  </p:notesMasterIdLst>
  <p:handoutMasterIdLst>
    <p:handoutMasterId r:id="rId29"/>
  </p:handoutMasterIdLst>
  <p:sldIdLst>
    <p:sldId id="288" r:id="rId5"/>
    <p:sldId id="258" r:id="rId6"/>
    <p:sldId id="260" r:id="rId7"/>
    <p:sldId id="261" r:id="rId8"/>
    <p:sldId id="262" r:id="rId9"/>
    <p:sldId id="263" r:id="rId10"/>
    <p:sldId id="274" r:id="rId11"/>
    <p:sldId id="279" r:id="rId12"/>
    <p:sldId id="269" r:id="rId13"/>
    <p:sldId id="270" r:id="rId14"/>
    <p:sldId id="282" r:id="rId15"/>
    <p:sldId id="283" r:id="rId16"/>
    <p:sldId id="278" r:id="rId17"/>
    <p:sldId id="265" r:id="rId18"/>
    <p:sldId id="267" r:id="rId19"/>
    <p:sldId id="268" r:id="rId20"/>
    <p:sldId id="273" r:id="rId21"/>
    <p:sldId id="276" r:id="rId22"/>
    <p:sldId id="277" r:id="rId23"/>
    <p:sldId id="284" r:id="rId24"/>
    <p:sldId id="285" r:id="rId25"/>
    <p:sldId id="286" r:id="rId26"/>
    <p:sldId id="287" r:id="rId27"/>
  </p:sldIdLst>
  <p:sldSz cx="12192000" cy="6858000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Georgette Aronow" initials="GA" lastIdx="20" clrIdx="0"/>
  <p:cmAuthor id="2" name="Martin Polt" initials="MP" lastIdx="1" clrIdx="1">
    <p:extLst>
      <p:ext uri="{19B8F6BF-5375-455C-9EA6-DF929625EA0E}">
        <p15:presenceInfo xmlns:p15="http://schemas.microsoft.com/office/powerpoint/2012/main" userId="S::Martin.Polt@co.nevada.ca.us::3e487d89-1764-4d23-a7ad-2710e9bbc36d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CA559"/>
    <a:srgbClr val="003366"/>
    <a:srgbClr val="003300"/>
    <a:srgbClr val="006600"/>
    <a:srgbClr val="2E75B6"/>
    <a:srgbClr val="8CBF26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4543" autoAdjust="0"/>
  </p:normalViewPr>
  <p:slideViewPr>
    <p:cSldViewPr snapToGrid="0">
      <p:cViewPr varScale="1">
        <p:scale>
          <a:sx n="72" d="100"/>
          <a:sy n="72" d="100"/>
        </p:scale>
        <p:origin x="1128" y="54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-11760"/>
    </p:cViewPr>
  </p:sorterViewPr>
  <p:notesViewPr>
    <p:cSldViewPr snapToGrid="0">
      <p:cViewPr varScale="1">
        <p:scale>
          <a:sx n="66" d="100"/>
          <a:sy n="66" d="100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commentAuthors" Target="commentAuthors.xml"/><Relationship Id="rId8" Type="http://schemas.openxmlformats.org/officeDocument/2006/relationships/slide" Target="slides/slide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FDF138CD-1C22-4848-911F-96DF7B03F04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627" cy="466578"/>
          </a:xfrm>
          <a:prstGeom prst="rect">
            <a:avLst/>
          </a:prstGeom>
        </p:spPr>
        <p:txBody>
          <a:bodyPr vert="horz" lIns="92117" tIns="46058" rIns="92117" bIns="46058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AE42ACA-467B-42F1-A91F-CCB8ACB810C8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971172" y="0"/>
            <a:ext cx="3037627" cy="466578"/>
          </a:xfrm>
          <a:prstGeom prst="rect">
            <a:avLst/>
          </a:prstGeom>
        </p:spPr>
        <p:txBody>
          <a:bodyPr vert="horz" lIns="92117" tIns="46058" rIns="92117" bIns="46058" rtlCol="0"/>
          <a:lstStyle>
            <a:lvl1pPr algn="r">
              <a:defRPr sz="1200"/>
            </a:lvl1pPr>
          </a:lstStyle>
          <a:p>
            <a:fld id="{D4921668-D7E3-4197-B7D4-EFF72A70BD9A}" type="datetimeFigureOut">
              <a:rPr lang="en-US" smtClean="0"/>
              <a:t>8/6/2026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49F2127-D7A9-4CD8-B774-8A8BA75762F6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829822"/>
            <a:ext cx="3037627" cy="466578"/>
          </a:xfrm>
          <a:prstGeom prst="rect">
            <a:avLst/>
          </a:prstGeom>
        </p:spPr>
        <p:txBody>
          <a:bodyPr vert="horz" lIns="92117" tIns="46058" rIns="92117" bIns="46058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3BACA7E-92B2-4866-8B4F-536B4BAAA12D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971172" y="8829822"/>
            <a:ext cx="3037627" cy="466578"/>
          </a:xfrm>
          <a:prstGeom prst="rect">
            <a:avLst/>
          </a:prstGeom>
        </p:spPr>
        <p:txBody>
          <a:bodyPr vert="horz" lIns="92117" tIns="46058" rIns="92117" bIns="46058" rtlCol="0" anchor="b"/>
          <a:lstStyle>
            <a:lvl1pPr algn="r">
              <a:defRPr sz="1200"/>
            </a:lvl1pPr>
          </a:lstStyle>
          <a:p>
            <a:fld id="{EDD16B4E-BDDE-4D8C-A9F4-2239565986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715618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1" tIns="46586" rIns="93171" bIns="46586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9" y="0"/>
            <a:ext cx="3037840" cy="466434"/>
          </a:xfrm>
          <a:prstGeom prst="rect">
            <a:avLst/>
          </a:prstGeom>
        </p:spPr>
        <p:txBody>
          <a:bodyPr vert="horz" lIns="93171" tIns="46586" rIns="93171" bIns="46586" rtlCol="0"/>
          <a:lstStyle>
            <a:lvl1pPr algn="r">
              <a:defRPr sz="1200"/>
            </a:lvl1pPr>
          </a:lstStyle>
          <a:p>
            <a:fld id="{9E8FCD51-C171-40B3-A0CA-4035EFE8B252}" type="datetimeFigureOut">
              <a:rPr lang="en-US" smtClean="0"/>
              <a:t>8/6/2026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1" tIns="46586" rIns="93171" bIns="46586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1" y="4473893"/>
            <a:ext cx="5608320" cy="3660458"/>
          </a:xfrm>
          <a:prstGeom prst="rect">
            <a:avLst/>
          </a:prstGeom>
        </p:spPr>
        <p:txBody>
          <a:bodyPr vert="horz" lIns="93171" tIns="46586" rIns="93171" bIns="46586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1" tIns="46586" rIns="93171" bIns="46586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9" y="8829967"/>
            <a:ext cx="3037840" cy="466433"/>
          </a:xfrm>
          <a:prstGeom prst="rect">
            <a:avLst/>
          </a:prstGeom>
        </p:spPr>
        <p:txBody>
          <a:bodyPr vert="horz" lIns="93171" tIns="46586" rIns="93171" bIns="46586" rtlCol="0" anchor="b"/>
          <a:lstStyle>
            <a:lvl1pPr algn="r">
              <a:defRPr sz="1200"/>
            </a:lvl1pPr>
          </a:lstStyle>
          <a:p>
            <a:fld id="{7D2D615D-3A22-404D-9199-3291C77C52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63768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699C4E-D36E-4B77-88A8-BEAE5CAC0C14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61745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2D615D-3A22-404D-9199-3291C77C52A9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1383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2D615D-3A22-404D-9199-3291C77C52A9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232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The LT. completes a periodic audit of the information in the system.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2D615D-3A22-404D-9199-3291C77C52A9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51283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2D615D-3A22-404D-9199-3291C77C52A9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09848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2D615D-3A22-404D-9199-3291C77C52A9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348980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2D615D-3A22-404D-9199-3291C77C52A9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58407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2D615D-3A22-404D-9199-3291C77C52A9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457631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  <a:p>
            <a:r>
              <a:rPr lang="en-US" dirty="0"/>
              <a:t>Senate Bill 1013 suggests limiting the length data can be stored and adding a state audit system</a:t>
            </a:r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As of this presentation there are not court opinions against ALPR’s, in fact there are court opinions that support the use of ALPR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2D615D-3A22-404D-9199-3291C77C52A9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760047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2D615D-3A22-404D-9199-3291C77C52A9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48616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FA0C463B-5854-7EE6-EDE7-AC22BEC7E7E4}"/>
              </a:ext>
            </a:extLst>
          </p:cNvPr>
          <p:cNvSpPr/>
          <p:nvPr userDrawn="1"/>
        </p:nvSpPr>
        <p:spPr>
          <a:xfrm>
            <a:off x="0" y="6167326"/>
            <a:ext cx="12192000" cy="690674"/>
          </a:xfrm>
          <a:prstGeom prst="rect">
            <a:avLst/>
          </a:prstGeom>
          <a:solidFill>
            <a:srgbClr val="33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b="1" dirty="0">
              <a:solidFill>
                <a:srgbClr val="FFFF00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F47C6EF-75E7-750B-E2B7-9F0AC1E4437F}"/>
              </a:ext>
            </a:extLst>
          </p:cNvPr>
          <p:cNvSpPr/>
          <p:nvPr userDrawn="1"/>
        </p:nvSpPr>
        <p:spPr>
          <a:xfrm>
            <a:off x="0" y="5970857"/>
            <a:ext cx="12192000" cy="196469"/>
          </a:xfrm>
          <a:prstGeom prst="rect">
            <a:avLst/>
          </a:prstGeom>
          <a:solidFill>
            <a:schemeClr val="tx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48B7E-F1BB-417C-97C4-301E5878A418}" type="datetime1">
              <a:rPr lang="en-US" smtClean="0"/>
              <a:t>8/6/2026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5FFBE-F382-4ABA-B27C-30FAF40439B8}" type="slidenum">
              <a:rPr lang="en-US" smtClean="0"/>
              <a:t>‹#›</a:t>
            </a:fld>
            <a:endParaRPr 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7E861650-5DBC-90A0-9CEE-B2E3AF9A1507}"/>
              </a:ext>
            </a:extLst>
          </p:cNvPr>
          <p:cNvSpPr txBox="1">
            <a:spLocks/>
          </p:cNvSpPr>
          <p:nvPr userDrawn="1"/>
        </p:nvSpPr>
        <p:spPr>
          <a:xfrm>
            <a:off x="8763000" y="6508750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E4B5FFBE-F382-4ABA-B27C-30FAF40439B8}" type="slidenum">
              <a:rPr lang="en-US" sz="1100" smtClean="0"/>
              <a:pPr algn="r"/>
              <a:t>‹#›</a:t>
            </a:fld>
            <a:endParaRPr lang="en-US" sz="1100"/>
          </a:p>
        </p:txBody>
      </p:sp>
      <p:pic>
        <p:nvPicPr>
          <p:cNvPr id="10" name="Picture 9" descr="A close up of a sign&#10;&#10;Description automatically generated">
            <a:extLst>
              <a:ext uri="{FF2B5EF4-FFF2-40B4-BE49-F238E27FC236}">
                <a16:creationId xmlns:a16="http://schemas.microsoft.com/office/drawing/2014/main" id="{03BFB050-6AFF-2FA9-AE92-FB2C56EB82FE}"/>
              </a:ext>
            </a:extLst>
          </p:cNvPr>
          <p:cNvPicPr/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05" y="4772793"/>
            <a:ext cx="2174795" cy="2184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64354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F6E62C02-5898-AC65-C671-B52ED089BCB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0" y="6167326"/>
            <a:ext cx="12192000" cy="690674"/>
          </a:xfrm>
          <a:prstGeom prst="rect">
            <a:avLst/>
          </a:prstGeom>
          <a:solidFill>
            <a:srgbClr val="33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b="1" dirty="0">
              <a:solidFill>
                <a:srgbClr val="FFFF00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E5DFCBD-E00F-1185-F846-927C3ADC43E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0" y="6019272"/>
            <a:ext cx="12192000" cy="148054"/>
          </a:xfrm>
          <a:prstGeom prst="rect">
            <a:avLst/>
          </a:prstGeom>
          <a:solidFill>
            <a:schemeClr val="tx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9" name="Picture 8" descr="A close up of a sign&#10;&#10;Description automatically generated">
            <a:extLst>
              <a:ext uri="{FF2B5EF4-FFF2-40B4-BE49-F238E27FC236}">
                <a16:creationId xmlns:a16="http://schemas.microsoft.com/office/drawing/2014/main" id="{4456FCC2-447D-3408-4016-4B74FB0567D6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05" y="4763887"/>
            <a:ext cx="2174795" cy="218420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3417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8/6/2026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0917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52C3F0F5-E691-2610-0B53-D7E6280A8AA4}"/>
              </a:ext>
            </a:extLst>
          </p:cNvPr>
          <p:cNvSpPr/>
          <p:nvPr userDrawn="1"/>
        </p:nvSpPr>
        <p:spPr>
          <a:xfrm>
            <a:off x="0" y="6167326"/>
            <a:ext cx="12192000" cy="690674"/>
          </a:xfrm>
          <a:prstGeom prst="rect">
            <a:avLst/>
          </a:prstGeom>
          <a:solidFill>
            <a:srgbClr val="33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b="1" dirty="0">
              <a:solidFill>
                <a:srgbClr val="FFFF00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522573D-EDC9-C5B1-C588-24CD4A5B1BD3}"/>
              </a:ext>
            </a:extLst>
          </p:cNvPr>
          <p:cNvSpPr/>
          <p:nvPr userDrawn="1"/>
        </p:nvSpPr>
        <p:spPr>
          <a:xfrm>
            <a:off x="0" y="6019272"/>
            <a:ext cx="12192000" cy="148054"/>
          </a:xfrm>
          <a:prstGeom prst="rect">
            <a:avLst/>
          </a:prstGeom>
          <a:solidFill>
            <a:schemeClr val="tx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8/6/2026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  <p:pic>
        <p:nvPicPr>
          <p:cNvPr id="7" name="Picture 6" descr="A close up of a sign&#10;&#10;Description automatically generated">
            <a:extLst>
              <a:ext uri="{FF2B5EF4-FFF2-40B4-BE49-F238E27FC236}">
                <a16:creationId xmlns:a16="http://schemas.microsoft.com/office/drawing/2014/main" id="{BCB3D3DF-BC2F-40B1-A139-CF9BA8C63426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05" y="4763887"/>
            <a:ext cx="2174795" cy="2184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19467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D1C5A4B2-F00A-CE76-50E9-70CBBEEDBA56}"/>
              </a:ext>
            </a:extLst>
          </p:cNvPr>
          <p:cNvSpPr/>
          <p:nvPr userDrawn="1"/>
        </p:nvSpPr>
        <p:spPr>
          <a:xfrm>
            <a:off x="0" y="6167326"/>
            <a:ext cx="12192000" cy="690674"/>
          </a:xfrm>
          <a:prstGeom prst="rect">
            <a:avLst/>
          </a:prstGeom>
          <a:solidFill>
            <a:srgbClr val="33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b="1" dirty="0">
              <a:solidFill>
                <a:srgbClr val="FFFF00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9CCB2EF-F25B-B0B2-8664-AEF2F17B64FE}"/>
              </a:ext>
            </a:extLst>
          </p:cNvPr>
          <p:cNvSpPr/>
          <p:nvPr userDrawn="1"/>
        </p:nvSpPr>
        <p:spPr>
          <a:xfrm>
            <a:off x="0" y="6019272"/>
            <a:ext cx="12192000" cy="148054"/>
          </a:xfrm>
          <a:prstGeom prst="rect">
            <a:avLst/>
          </a:prstGeom>
          <a:solidFill>
            <a:schemeClr val="tx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8/6/2026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B7DBE078-9277-29F6-C074-0985D99E149B}"/>
              </a:ext>
            </a:extLst>
          </p:cNvPr>
          <p:cNvPicPr/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05" y="4763887"/>
            <a:ext cx="2174795" cy="2184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93246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57399-96D0-4C76-A304-57D86C76B508}" type="datetime1">
              <a:rPr lang="en-US" smtClean="0"/>
              <a:t>8/6/2026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53B9728-273F-46BB-7DE6-F03BD4B8850F}"/>
              </a:ext>
            </a:extLst>
          </p:cNvPr>
          <p:cNvSpPr/>
          <p:nvPr userDrawn="1"/>
        </p:nvSpPr>
        <p:spPr>
          <a:xfrm>
            <a:off x="0" y="6167326"/>
            <a:ext cx="12192000" cy="690674"/>
          </a:xfrm>
          <a:prstGeom prst="rect">
            <a:avLst/>
          </a:prstGeom>
          <a:solidFill>
            <a:srgbClr val="33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b="1" dirty="0">
              <a:solidFill>
                <a:srgbClr val="FFFF00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1E0335C-B401-AEAD-72B9-7609CEC8EEEF}"/>
              </a:ext>
            </a:extLst>
          </p:cNvPr>
          <p:cNvSpPr/>
          <p:nvPr userDrawn="1"/>
        </p:nvSpPr>
        <p:spPr>
          <a:xfrm>
            <a:off x="0" y="6019272"/>
            <a:ext cx="12192000" cy="148054"/>
          </a:xfrm>
          <a:prstGeom prst="rect">
            <a:avLst/>
          </a:prstGeom>
          <a:solidFill>
            <a:schemeClr val="tx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2" name="Picture 11" descr="A close up of a sign&#10;&#10;Description automatically generated">
            <a:extLst>
              <a:ext uri="{FF2B5EF4-FFF2-40B4-BE49-F238E27FC236}">
                <a16:creationId xmlns:a16="http://schemas.microsoft.com/office/drawing/2014/main" id="{62002047-3F35-DF72-E660-1E3EC9B0A809}"/>
              </a:ext>
            </a:extLst>
          </p:cNvPr>
          <p:cNvPicPr/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05" y="4763887"/>
            <a:ext cx="2174795" cy="2184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55793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21540-6898-4FDD-AAD6-384127F7D099}" type="datetime1">
              <a:rPr lang="en-US" smtClean="0"/>
              <a:t>8/6/2026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330FE5A-D756-BEC4-A287-59AD6ADCDEA2}"/>
              </a:ext>
            </a:extLst>
          </p:cNvPr>
          <p:cNvSpPr/>
          <p:nvPr userDrawn="1"/>
        </p:nvSpPr>
        <p:spPr>
          <a:xfrm>
            <a:off x="0" y="6167326"/>
            <a:ext cx="12192000" cy="690674"/>
          </a:xfrm>
          <a:prstGeom prst="rect">
            <a:avLst/>
          </a:prstGeom>
          <a:solidFill>
            <a:srgbClr val="33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b="1" dirty="0">
              <a:solidFill>
                <a:srgbClr val="FFFF00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4CBB0C7-0360-9AE4-22C4-FF73E3E37A45}"/>
              </a:ext>
            </a:extLst>
          </p:cNvPr>
          <p:cNvSpPr/>
          <p:nvPr userDrawn="1"/>
        </p:nvSpPr>
        <p:spPr>
          <a:xfrm>
            <a:off x="0" y="6019272"/>
            <a:ext cx="12192000" cy="148054"/>
          </a:xfrm>
          <a:prstGeom prst="rect">
            <a:avLst/>
          </a:prstGeom>
          <a:solidFill>
            <a:schemeClr val="tx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8CB9C7E1-FD91-BA93-DDCB-168BBE8315C8}"/>
              </a:ext>
            </a:extLst>
          </p:cNvPr>
          <p:cNvPicPr/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05" y="4763887"/>
            <a:ext cx="2174795" cy="2184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35305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8F5162-C770-4DE0-B603-94ED21D9D242}" type="datetime1">
              <a:rPr lang="en-US" smtClean="0"/>
              <a:t>8/6/2026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5FFBE-F382-4ABA-B27C-30FAF40439B8}" type="slidenum">
              <a:rPr lang="en-US" smtClean="0"/>
              <a:t>‹#›</a:t>
            </a:fld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E408D5B-CCF8-23C3-9B9E-5060FBB34771}"/>
              </a:ext>
            </a:extLst>
          </p:cNvPr>
          <p:cNvSpPr/>
          <p:nvPr userDrawn="1"/>
        </p:nvSpPr>
        <p:spPr>
          <a:xfrm>
            <a:off x="0" y="6019272"/>
            <a:ext cx="12192000" cy="148054"/>
          </a:xfrm>
          <a:prstGeom prst="rect">
            <a:avLst/>
          </a:prstGeom>
          <a:solidFill>
            <a:schemeClr val="tx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0A2E8-0C54-71AE-7E7F-8975936D8D16}"/>
              </a:ext>
            </a:extLst>
          </p:cNvPr>
          <p:cNvSpPr/>
          <p:nvPr userDrawn="1"/>
        </p:nvSpPr>
        <p:spPr>
          <a:xfrm>
            <a:off x="0" y="6167326"/>
            <a:ext cx="12192000" cy="690674"/>
          </a:xfrm>
          <a:prstGeom prst="rect">
            <a:avLst/>
          </a:prstGeom>
          <a:solidFill>
            <a:srgbClr val="33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b="1" dirty="0">
              <a:solidFill>
                <a:srgbClr val="FFFF00"/>
              </a:solidFill>
            </a:endParaRPr>
          </a:p>
        </p:txBody>
      </p:sp>
      <p:pic>
        <p:nvPicPr>
          <p:cNvPr id="7" name="Picture 6" descr="A close up of a sign&#10;&#10;Description automatically generated">
            <a:extLst>
              <a:ext uri="{FF2B5EF4-FFF2-40B4-BE49-F238E27FC236}">
                <a16:creationId xmlns:a16="http://schemas.microsoft.com/office/drawing/2014/main" id="{614C2EAB-3800-AB72-F343-FF909244FA1D}"/>
              </a:ext>
            </a:extLst>
          </p:cNvPr>
          <p:cNvPicPr/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05" y="4763887"/>
            <a:ext cx="2174795" cy="2184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4779909"/>
      </p:ext>
    </p:extLst>
  </p:cSld>
  <p:clrMapOvr>
    <a:masterClrMapping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6F7D5909-C5AA-E91F-FC25-5978565C135E}"/>
              </a:ext>
            </a:extLst>
          </p:cNvPr>
          <p:cNvSpPr/>
          <p:nvPr userDrawn="1"/>
        </p:nvSpPr>
        <p:spPr>
          <a:xfrm>
            <a:off x="0" y="6019272"/>
            <a:ext cx="12192000" cy="148054"/>
          </a:xfrm>
          <a:prstGeom prst="rect">
            <a:avLst/>
          </a:prstGeom>
          <a:solidFill>
            <a:schemeClr val="tx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043E135-B6CE-F9CB-AC35-0D7F5B333D19}"/>
              </a:ext>
            </a:extLst>
          </p:cNvPr>
          <p:cNvSpPr/>
          <p:nvPr userDrawn="1"/>
        </p:nvSpPr>
        <p:spPr>
          <a:xfrm>
            <a:off x="0" y="6167326"/>
            <a:ext cx="12192000" cy="690674"/>
          </a:xfrm>
          <a:prstGeom prst="rect">
            <a:avLst/>
          </a:prstGeom>
          <a:solidFill>
            <a:srgbClr val="33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b="1" dirty="0">
              <a:solidFill>
                <a:srgbClr val="FFFF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8/6/2026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63C45C9D-4E3F-8C33-F90A-A11AF2AF7DBE}"/>
              </a:ext>
            </a:extLst>
          </p:cNvPr>
          <p:cNvPicPr/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05" y="4763887"/>
            <a:ext cx="2174795" cy="2184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45280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8/6/2026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53A6990-2CAC-0100-6E55-059EE49A9BAF}"/>
              </a:ext>
            </a:extLst>
          </p:cNvPr>
          <p:cNvSpPr/>
          <p:nvPr userDrawn="1"/>
        </p:nvSpPr>
        <p:spPr>
          <a:xfrm>
            <a:off x="0" y="6167326"/>
            <a:ext cx="12192000" cy="690674"/>
          </a:xfrm>
          <a:prstGeom prst="rect">
            <a:avLst/>
          </a:prstGeom>
          <a:solidFill>
            <a:srgbClr val="33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b="1" dirty="0">
              <a:solidFill>
                <a:srgbClr val="FFFF00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6AF6C54-F181-384B-71E6-CF282CDACE2B}"/>
              </a:ext>
            </a:extLst>
          </p:cNvPr>
          <p:cNvSpPr/>
          <p:nvPr userDrawn="1"/>
        </p:nvSpPr>
        <p:spPr>
          <a:xfrm>
            <a:off x="0" y="6019272"/>
            <a:ext cx="12192000" cy="148054"/>
          </a:xfrm>
          <a:prstGeom prst="rect">
            <a:avLst/>
          </a:prstGeom>
          <a:solidFill>
            <a:schemeClr val="tx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Picture 9" descr="A close up of a sign&#10;&#10;Description automatically generated">
            <a:extLst>
              <a:ext uri="{FF2B5EF4-FFF2-40B4-BE49-F238E27FC236}">
                <a16:creationId xmlns:a16="http://schemas.microsoft.com/office/drawing/2014/main" id="{216CC822-6916-1008-67A4-1C58F2F5D201}"/>
              </a:ext>
            </a:extLst>
          </p:cNvPr>
          <p:cNvPicPr/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05" y="4763887"/>
            <a:ext cx="2174795" cy="2184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30220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B3374325-610E-CE72-E2D1-F7F6BAFFB956}"/>
              </a:ext>
            </a:extLst>
          </p:cNvPr>
          <p:cNvSpPr/>
          <p:nvPr userDrawn="1"/>
        </p:nvSpPr>
        <p:spPr>
          <a:xfrm>
            <a:off x="0" y="6167326"/>
            <a:ext cx="12192000" cy="690674"/>
          </a:xfrm>
          <a:prstGeom prst="rect">
            <a:avLst/>
          </a:prstGeom>
          <a:solidFill>
            <a:srgbClr val="33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b="1" dirty="0">
              <a:solidFill>
                <a:srgbClr val="FFFF00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FC407E1-A531-1A4D-8FAE-C03C706E7C59}"/>
              </a:ext>
            </a:extLst>
          </p:cNvPr>
          <p:cNvSpPr/>
          <p:nvPr userDrawn="1"/>
        </p:nvSpPr>
        <p:spPr>
          <a:xfrm>
            <a:off x="0" y="6019272"/>
            <a:ext cx="12192000" cy="148054"/>
          </a:xfrm>
          <a:prstGeom prst="rect">
            <a:avLst/>
          </a:prstGeom>
          <a:solidFill>
            <a:schemeClr val="tx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8/6/2026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  <p:pic>
        <p:nvPicPr>
          <p:cNvPr id="7" name="Picture 6" descr="A close up of a sign&#10;&#10;Description automatically generated">
            <a:extLst>
              <a:ext uri="{FF2B5EF4-FFF2-40B4-BE49-F238E27FC236}">
                <a16:creationId xmlns:a16="http://schemas.microsoft.com/office/drawing/2014/main" id="{239D2BCE-8FA8-5226-50BA-66C4FDF34BE6}"/>
              </a:ext>
            </a:extLst>
          </p:cNvPr>
          <p:cNvPicPr/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05" y="4763887"/>
            <a:ext cx="2174795" cy="2184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81608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8/6/2026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C94CB06-F0B1-E300-0CF4-2CF14E3144FE}"/>
              </a:ext>
            </a:extLst>
          </p:cNvPr>
          <p:cNvSpPr/>
          <p:nvPr userDrawn="1"/>
        </p:nvSpPr>
        <p:spPr>
          <a:xfrm>
            <a:off x="0" y="6019272"/>
            <a:ext cx="12192000" cy="148054"/>
          </a:xfrm>
          <a:prstGeom prst="rect">
            <a:avLst/>
          </a:prstGeom>
          <a:solidFill>
            <a:schemeClr val="tx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5FA85CF-F7F8-A4A5-9304-5C822AD79C94}"/>
              </a:ext>
            </a:extLst>
          </p:cNvPr>
          <p:cNvSpPr/>
          <p:nvPr userDrawn="1"/>
        </p:nvSpPr>
        <p:spPr>
          <a:xfrm>
            <a:off x="0" y="6167326"/>
            <a:ext cx="12192000" cy="690674"/>
          </a:xfrm>
          <a:prstGeom prst="rect">
            <a:avLst/>
          </a:prstGeom>
          <a:solidFill>
            <a:srgbClr val="33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b="1" dirty="0">
              <a:solidFill>
                <a:srgbClr val="FFFF00"/>
              </a:solidFill>
            </a:endParaRPr>
          </a:p>
        </p:txBody>
      </p:sp>
      <p:pic>
        <p:nvPicPr>
          <p:cNvPr id="9" name="Picture 8" descr="A close up of a sign&#10;&#10;Description automatically generated">
            <a:extLst>
              <a:ext uri="{FF2B5EF4-FFF2-40B4-BE49-F238E27FC236}">
                <a16:creationId xmlns:a16="http://schemas.microsoft.com/office/drawing/2014/main" id="{DA4325A0-901B-B01D-B09D-85FDDD397BCF}"/>
              </a:ext>
            </a:extLst>
          </p:cNvPr>
          <p:cNvPicPr/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05" y="4763887"/>
            <a:ext cx="2174795" cy="2184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67391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B819550C-44B8-E154-E5B0-5E6A3EE74FF9}"/>
              </a:ext>
            </a:extLst>
          </p:cNvPr>
          <p:cNvSpPr/>
          <p:nvPr userDrawn="1"/>
        </p:nvSpPr>
        <p:spPr>
          <a:xfrm>
            <a:off x="0" y="6167326"/>
            <a:ext cx="12192000" cy="690674"/>
          </a:xfrm>
          <a:prstGeom prst="rect">
            <a:avLst/>
          </a:prstGeom>
          <a:solidFill>
            <a:srgbClr val="33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b="1" dirty="0">
              <a:solidFill>
                <a:srgbClr val="FFFF00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ABF1422-B425-6A3B-3207-483BACDC4D64}"/>
              </a:ext>
            </a:extLst>
          </p:cNvPr>
          <p:cNvSpPr/>
          <p:nvPr userDrawn="1"/>
        </p:nvSpPr>
        <p:spPr>
          <a:xfrm>
            <a:off x="0" y="6019272"/>
            <a:ext cx="12192000" cy="148054"/>
          </a:xfrm>
          <a:prstGeom prst="rect">
            <a:avLst/>
          </a:prstGeom>
          <a:solidFill>
            <a:schemeClr val="tx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8F5162-C770-4DE0-B603-94ED21D9D242}" type="datetime1">
              <a:rPr lang="en-US" smtClean="0"/>
              <a:t>8/6/2026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B5FFBE-F382-4ABA-B27C-30FAF40439B8}" type="slidenum">
              <a:rPr lang="en-US" smtClean="0"/>
              <a:t>‹#›</a:t>
            </a:fld>
            <a:endParaRPr lang="en-US"/>
          </a:p>
        </p:txBody>
      </p:sp>
      <p:pic>
        <p:nvPicPr>
          <p:cNvPr id="13" name="Picture 12" descr="A close up of a sign&#10;&#10;Description automatically generated">
            <a:extLst>
              <a:ext uri="{FF2B5EF4-FFF2-40B4-BE49-F238E27FC236}">
                <a16:creationId xmlns:a16="http://schemas.microsoft.com/office/drawing/2014/main" id="{EBC88CDF-C731-4C4B-3EC3-7D20FF863BD3}"/>
              </a:ext>
            </a:extLst>
          </p:cNvPr>
          <p:cNvPicPr/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05" y="4772793"/>
            <a:ext cx="2174795" cy="2184209"/>
          </a:xfrm>
          <a:prstGeom prst="rect">
            <a:avLst/>
          </a:prstGeom>
        </p:spPr>
      </p:pic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614DB020-F161-AF0A-2008-BE71149030BB}"/>
              </a:ext>
            </a:extLst>
          </p:cNvPr>
          <p:cNvSpPr txBox="1">
            <a:spLocks/>
          </p:cNvSpPr>
          <p:nvPr userDrawn="1"/>
        </p:nvSpPr>
        <p:spPr>
          <a:xfrm>
            <a:off x="8763000" y="6508750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E4B5FFBE-F382-4ABA-B27C-30FAF40439B8}" type="slidenum">
              <a:rPr lang="en-US" sz="1100" smtClean="0"/>
              <a:pPr algn="r"/>
              <a:t>‹#›</a:t>
            </a:fld>
            <a:endParaRPr lang="en-US" sz="110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671331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transparency.flocksafety.com/nevada-county-ca-so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3ldwoAPIeP8?feature=oembed" TargetMode="External"/><Relationship Id="rId4" Type="http://schemas.openxmlformats.org/officeDocument/2006/relationships/image" Target="../media/image3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flocksafety.com/" TargetMode="Externa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2BE977E-6B6B-ABC3-25AD-C5F670550A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5FFBE-F382-4ABA-B27C-30FAF40439B8}" type="slidenum">
              <a:rPr lang="en-US" smtClean="0"/>
              <a:t>1</a:t>
            </a:fld>
            <a:endParaRPr lang="en-US"/>
          </a:p>
        </p:txBody>
      </p:sp>
      <p:pic>
        <p:nvPicPr>
          <p:cNvPr id="4" name="Picture 3" descr="A picture containing diagram&#10;&#10;AI-generated content may be incorrect.">
            <a:extLst>
              <a:ext uri="{FF2B5EF4-FFF2-40B4-BE49-F238E27FC236}">
                <a16:creationId xmlns:a16="http://schemas.microsoft.com/office/drawing/2014/main" id="{E19C33D1-A113-3DA1-56EF-0A7184C85D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8062" y="90487"/>
            <a:ext cx="8372475" cy="6448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07313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CD5DDF6A-4B1C-4FFA-9AFE-DE43A87E9963}"/>
              </a:ext>
            </a:extLst>
          </p:cNvPr>
          <p:cNvSpPr/>
          <p:nvPr/>
        </p:nvSpPr>
        <p:spPr>
          <a:xfrm>
            <a:off x="1023863" y="1899680"/>
            <a:ext cx="10144266" cy="2579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B853AE45-C3EE-473F-8EA6-6E206ED09D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4" y="32759"/>
            <a:ext cx="12192000" cy="1561178"/>
          </a:xfrm>
        </p:spPr>
        <p:txBody>
          <a:bodyPr>
            <a:normAutofit/>
          </a:bodyPr>
          <a:lstStyle/>
          <a:p>
            <a:pPr algn="ctr"/>
            <a:br>
              <a:rPr lang="en-US" sz="4000" b="1" dirty="0">
                <a:solidFill>
                  <a:schemeClr val="tx1"/>
                </a:solidFill>
                <a:latin typeface="+mn-lt"/>
              </a:rPr>
            </a:br>
            <a:r>
              <a:rPr lang="en-US" sz="6600" b="1" dirty="0">
                <a:latin typeface="+mn-lt"/>
              </a:rPr>
              <a:t>NCSO and Flock Safety</a:t>
            </a:r>
            <a:endParaRPr lang="en-US" sz="4200" b="1" dirty="0">
              <a:latin typeface="+mn-lt"/>
            </a:endParaRPr>
          </a:p>
        </p:txBody>
      </p:sp>
      <p:sp>
        <p:nvSpPr>
          <p:cNvPr id="8" name="Rectangle 2">
            <a:extLst>
              <a:ext uri="{FF2B5EF4-FFF2-40B4-BE49-F238E27FC236}">
                <a16:creationId xmlns:a16="http://schemas.microsoft.com/office/drawing/2014/main" id="{DA10D326-B17A-4535-A619-121684F25E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77440" y="2235069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F59FADF-4789-4989-B97E-0BE1B85D7E68}"/>
              </a:ext>
            </a:extLst>
          </p:cNvPr>
          <p:cNvSpPr txBox="1"/>
          <p:nvPr/>
        </p:nvSpPr>
        <p:spPr>
          <a:xfrm>
            <a:off x="1714500" y="2495744"/>
            <a:ext cx="9055100" cy="3354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lvl="1" indent="-285750" algn="ctr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742950" lvl="1" indent="-285750" algn="ctr">
              <a:buFont typeface="Arial" panose="020B0604020202020204" pitchFamily="34" charset="0"/>
              <a:buChar char="•"/>
            </a:pPr>
            <a:endParaRPr lang="en-US" sz="3600" dirty="0"/>
          </a:p>
          <a:p>
            <a:pPr marL="0" lvl="1" algn="ctr"/>
            <a:r>
              <a:rPr lang="en-US" sz="4200" b="1" dirty="0"/>
              <a:t>Sheriff Shannan Moon</a:t>
            </a:r>
          </a:p>
          <a:p>
            <a:pPr marL="0" lvl="1" algn="ctr"/>
            <a:endParaRPr lang="en-US" sz="4200" b="1" dirty="0"/>
          </a:p>
          <a:p>
            <a:pPr marL="0" lvl="1" algn="ctr"/>
            <a:r>
              <a:rPr lang="en-US" sz="3200" b="1" dirty="0"/>
              <a:t>Presented by: Lieutenant Dennis Haack</a:t>
            </a:r>
          </a:p>
          <a:p>
            <a:pPr marL="0" lvl="1" algn="ctr"/>
            <a:r>
              <a:rPr lang="en-US" sz="3200" b="1" dirty="0"/>
              <a:t>Flock Safety Matt Palasek and Lily Ho</a:t>
            </a:r>
          </a:p>
        </p:txBody>
      </p:sp>
      <p:pic>
        <p:nvPicPr>
          <p:cNvPr id="4" name="Picture 3" descr="A close up of a sign&#10;&#10;Description automatically generated">
            <a:extLst>
              <a:ext uri="{FF2B5EF4-FFF2-40B4-BE49-F238E27FC236}">
                <a16:creationId xmlns:a16="http://schemas.microsoft.com/office/drawing/2014/main" id="{D8AA38BF-DC74-44AE-A051-78B74F7E81B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8597" y="1415230"/>
            <a:ext cx="2174795" cy="2184209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C64B6643-91C8-4ADD-A428-B4EA54478E78}"/>
              </a:ext>
            </a:extLst>
          </p:cNvPr>
          <p:cNvSpPr/>
          <p:nvPr/>
        </p:nvSpPr>
        <p:spPr>
          <a:xfrm>
            <a:off x="0" y="6432758"/>
            <a:ext cx="12192000" cy="425242"/>
          </a:xfrm>
          <a:prstGeom prst="rect">
            <a:avLst/>
          </a:prstGeom>
          <a:solidFill>
            <a:srgbClr val="33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b="1" dirty="0">
              <a:solidFill>
                <a:srgbClr val="FFFF00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688300C-CD61-468D-9C48-45EDF5586BB0}"/>
              </a:ext>
            </a:extLst>
          </p:cNvPr>
          <p:cNvSpPr/>
          <p:nvPr/>
        </p:nvSpPr>
        <p:spPr>
          <a:xfrm>
            <a:off x="-4" y="6284686"/>
            <a:ext cx="12192000" cy="148054"/>
          </a:xfrm>
          <a:prstGeom prst="rect">
            <a:avLst/>
          </a:prstGeom>
          <a:solidFill>
            <a:schemeClr val="tx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55696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4D79845-A54B-933F-0034-B7F7B721BA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5FFBE-F382-4ABA-B27C-30FAF40439B8}" type="slidenum">
              <a:rPr lang="en-US" smtClean="0"/>
              <a:t>3</a:t>
            </a:fld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1068BD5-9621-EDB5-4DEE-EF85E03B8E44}"/>
              </a:ext>
            </a:extLst>
          </p:cNvPr>
          <p:cNvSpPr txBox="1"/>
          <p:nvPr/>
        </p:nvSpPr>
        <p:spPr>
          <a:xfrm>
            <a:off x="478971" y="478972"/>
            <a:ext cx="1123405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600" b="1" u="sng" dirty="0"/>
              <a:t>Topics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F42F080-6317-8CD9-B0D6-D35CC6263C7B}"/>
              </a:ext>
            </a:extLst>
          </p:cNvPr>
          <p:cNvSpPr txBox="1"/>
          <p:nvPr/>
        </p:nvSpPr>
        <p:spPr>
          <a:xfrm>
            <a:off x="2656114" y="2014597"/>
            <a:ext cx="9535886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What is Flock Safety?</a:t>
            </a:r>
          </a:p>
          <a:p>
            <a:r>
              <a:rPr lang="en-US" sz="3200" dirty="0"/>
              <a:t>Flock Safety Contract / Board Approval</a:t>
            </a:r>
          </a:p>
          <a:p>
            <a:r>
              <a:rPr lang="en-US" sz="3200" dirty="0"/>
              <a:t>NCSO Implementation</a:t>
            </a:r>
          </a:p>
          <a:p>
            <a:r>
              <a:rPr lang="en-US" sz="3200" dirty="0"/>
              <a:t>How is Data used</a:t>
            </a:r>
          </a:p>
          <a:p>
            <a:r>
              <a:rPr lang="en-US" sz="3200" dirty="0"/>
              <a:t>System Security</a:t>
            </a:r>
          </a:p>
          <a:p>
            <a:r>
              <a:rPr lang="en-US" sz="3200" dirty="0"/>
              <a:t>Flock use in the field</a:t>
            </a:r>
          </a:p>
          <a:p>
            <a:r>
              <a:rPr lang="en-US" sz="3200" dirty="0"/>
              <a:t>Our Commitment</a:t>
            </a:r>
          </a:p>
          <a:p>
            <a:endParaRPr lang="en-US" sz="3200" dirty="0"/>
          </a:p>
          <a:p>
            <a:endParaRPr lang="en-US" sz="3200" dirty="0"/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40735617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3A7E40-6B96-C173-27BD-CAFB2B6316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6600" b="1" u="sng" dirty="0"/>
              <a:t>Flock Safety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EB6D20-0F1D-4554-56D5-87B46673F9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2767"/>
            <a:ext cx="10515600" cy="4341701"/>
          </a:xfrm>
        </p:spPr>
        <p:txBody>
          <a:bodyPr>
            <a:normAutofit/>
          </a:bodyPr>
          <a:lstStyle/>
          <a:p>
            <a:pPr marL="457200" lvl="1" indent="0">
              <a:buNone/>
            </a:pPr>
            <a:r>
              <a:rPr lang="en-US" dirty="0"/>
              <a:t>“Flock is a public safety technology company that builds connected camera, audio, and investigative systems to help communities respond to and investigate safety incidents using objective evidence.” –Flock</a:t>
            </a:r>
          </a:p>
          <a:p>
            <a:pPr marL="457200" lvl="1" indent="0">
              <a:buNone/>
            </a:pPr>
            <a:endParaRPr lang="en-US" dirty="0"/>
          </a:p>
          <a:p>
            <a:pPr marL="457200" lvl="1" indent="0">
              <a:buNone/>
            </a:pPr>
            <a:r>
              <a:rPr lang="en-US" sz="3200" b="1" dirty="0"/>
              <a:t>	Law Enforcement Products include:</a:t>
            </a:r>
          </a:p>
          <a:p>
            <a:pPr marL="457200" lvl="1" indent="0">
              <a:buNone/>
            </a:pPr>
            <a:r>
              <a:rPr lang="en-US" sz="3200" dirty="0"/>
              <a:t>		License plate readers</a:t>
            </a:r>
          </a:p>
          <a:p>
            <a:pPr marL="457200" lvl="1" indent="0">
              <a:buNone/>
            </a:pPr>
            <a:r>
              <a:rPr lang="en-US" sz="3200" dirty="0"/>
              <a:t>		Video Cameras</a:t>
            </a:r>
          </a:p>
          <a:p>
            <a:pPr marL="457200" lvl="1" indent="0">
              <a:buNone/>
            </a:pPr>
            <a:r>
              <a:rPr lang="en-US" sz="3200" dirty="0"/>
              <a:t>		Gunshot Detection</a:t>
            </a:r>
          </a:p>
          <a:p>
            <a:pPr marL="457200" lvl="1" indent="0">
              <a:buNone/>
            </a:pPr>
            <a:r>
              <a:rPr lang="en-US" sz="3200" dirty="0"/>
              <a:t>		Drone as a First Responder</a:t>
            </a:r>
          </a:p>
          <a:p>
            <a:pPr marL="457200" lvl="1" indent="0">
              <a:buNone/>
            </a:pPr>
            <a:endParaRPr lang="en-US" dirty="0"/>
          </a:p>
          <a:p>
            <a:pPr marL="457200" lvl="1" indent="0"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E5D82E7-68CD-887A-9CED-95A88BA760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30574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6AD3B9-5302-6A5C-E6BB-C29192DE06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7" y="457200"/>
            <a:ext cx="10220097" cy="1023257"/>
          </a:xfrm>
        </p:spPr>
        <p:txBody>
          <a:bodyPr>
            <a:normAutofit/>
          </a:bodyPr>
          <a:lstStyle/>
          <a:p>
            <a:pPr algn="ctr"/>
            <a:r>
              <a:rPr lang="en-US" sz="6600" b="1" u="sng" dirty="0"/>
              <a:t>License Plate Readers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5422ABC-2E5E-9C3A-DB4F-C805488565B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856806" y="1636485"/>
            <a:ext cx="8186057" cy="4020457"/>
          </a:xfrm>
        </p:spPr>
        <p:txBody>
          <a:bodyPr>
            <a:normAutofit lnSpcReduction="10000"/>
          </a:bodyPr>
          <a:lstStyle/>
          <a:p>
            <a:pPr algn="ctr"/>
            <a:r>
              <a:rPr lang="en-US" sz="3200" dirty="0"/>
              <a:t>-Detect License Plates and Vehicles</a:t>
            </a:r>
          </a:p>
          <a:p>
            <a:pPr algn="ctr"/>
            <a:r>
              <a:rPr lang="en-US" sz="2400" dirty="0"/>
              <a:t>Do not record audio, or use facial recognition</a:t>
            </a:r>
          </a:p>
          <a:p>
            <a:pPr algn="ctr"/>
            <a:endParaRPr lang="en-US" sz="3200" dirty="0"/>
          </a:p>
          <a:p>
            <a:pPr algn="ctr"/>
            <a:r>
              <a:rPr lang="en-US" sz="3200" dirty="0"/>
              <a:t>-25 Cameras under NCSO Contract</a:t>
            </a:r>
          </a:p>
          <a:p>
            <a:pPr algn="ctr"/>
            <a:r>
              <a:rPr lang="en-US" sz="2400" dirty="0"/>
              <a:t>~ 750 miles of Public Roadway in the County</a:t>
            </a:r>
          </a:p>
          <a:p>
            <a:pPr algn="ctr"/>
            <a:endParaRPr lang="en-US" sz="3200" dirty="0"/>
          </a:p>
          <a:p>
            <a:pPr algn="ctr"/>
            <a:r>
              <a:rPr lang="en-US" sz="3200" dirty="0"/>
              <a:t>-Predominately positioned to capture vehicles entering/leaving the County’s jurisdiction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94590AD-02BC-E314-3B35-06383F8C4F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85416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7B5187-B80B-4DF3-2061-95F320A7C0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6600" b="1" u="sng" dirty="0"/>
              <a:t>1 Year Pilot Program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BA2C7C-8D07-C24C-AD81-D828F1FF106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/>
              <a:t>Approved on 03/28/2023 as Resolution #23-142</a:t>
            </a:r>
          </a:p>
          <a:p>
            <a:pPr lvl="1"/>
            <a:r>
              <a:rPr lang="en-US" sz="2800" dirty="0"/>
              <a:t>Ayes: Supervisors Edward Scofield, Lisa Swarthout, Susan Hoek, and Hardy Bullock</a:t>
            </a:r>
          </a:p>
          <a:p>
            <a:pPr lvl="1"/>
            <a:r>
              <a:rPr lang="en-US" sz="2800" dirty="0"/>
              <a:t>Noes: Supervisor Heidi Hall</a:t>
            </a:r>
          </a:p>
          <a:p>
            <a:pPr lvl="1"/>
            <a:endParaRPr lang="en-US" sz="2800" dirty="0"/>
          </a:p>
          <a:p>
            <a:r>
              <a:rPr lang="en-US" sz="3200" dirty="0"/>
              <a:t>Contract</a:t>
            </a:r>
          </a:p>
          <a:p>
            <a:pPr lvl="1"/>
            <a:r>
              <a:rPr lang="en-US" sz="2800" dirty="0"/>
              <a:t>$78,750.00 for 25 cameras and all associated services, permits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2E8102A-FBC1-00F3-3B7C-EDD5282AB9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31754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E69D50-D7F9-EB28-6B20-AAAD916B22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2880" y="365125"/>
            <a:ext cx="11719560" cy="1325563"/>
          </a:xfrm>
        </p:spPr>
        <p:txBody>
          <a:bodyPr>
            <a:noAutofit/>
          </a:bodyPr>
          <a:lstStyle/>
          <a:p>
            <a:pPr algn="ctr"/>
            <a:r>
              <a:rPr lang="en-US" sz="6600" b="1" u="sng" dirty="0"/>
              <a:t>Maintenance Services Agreement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106A37-4C2C-54A5-C146-EC8D56CC5B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93520" y="1690688"/>
            <a:ext cx="10515600" cy="4341701"/>
          </a:xfrm>
        </p:spPr>
        <p:txBody>
          <a:bodyPr/>
          <a:lstStyle/>
          <a:p>
            <a:r>
              <a:rPr lang="en-US" sz="3200" dirty="0"/>
              <a:t>Approved June 25, 2024 as Resolution 24-325</a:t>
            </a:r>
          </a:p>
          <a:p>
            <a:pPr lvl="1"/>
            <a:r>
              <a:rPr lang="en-US" sz="2800" dirty="0"/>
              <a:t>Ayes: Supervisors Heidi Hall, Edward Scofield, Lisa Swarthout, and Susan Hoek</a:t>
            </a:r>
          </a:p>
          <a:p>
            <a:pPr lvl="1"/>
            <a:r>
              <a:rPr lang="en-US" sz="2800" dirty="0"/>
              <a:t>Noes: None</a:t>
            </a:r>
          </a:p>
          <a:p>
            <a:pPr lvl="1"/>
            <a:r>
              <a:rPr lang="en-US" sz="2800" dirty="0"/>
              <a:t>Absent: Supervisor Hardy Bullock</a:t>
            </a:r>
          </a:p>
          <a:p>
            <a:pPr marL="457200" lvl="1" indent="0">
              <a:buNone/>
            </a:pPr>
            <a:endParaRPr lang="en-US" dirty="0"/>
          </a:p>
          <a:p>
            <a:r>
              <a:rPr lang="en-US" sz="3200" dirty="0"/>
              <a:t>Contract</a:t>
            </a:r>
          </a:p>
          <a:p>
            <a:pPr lvl="1"/>
            <a:r>
              <a:rPr lang="en-US" sz="2800" dirty="0"/>
              <a:t>$75,000.00 for 25 cameras and associated services</a:t>
            </a:r>
          </a:p>
          <a:p>
            <a:pPr lvl="1"/>
            <a:r>
              <a:rPr lang="en-US" sz="2800" dirty="0"/>
              <a:t>July 1, 2024 – June 30, 2029</a:t>
            </a:r>
          </a:p>
          <a:p>
            <a:endParaRPr lang="en-US" dirty="0"/>
          </a:p>
          <a:p>
            <a:pPr lv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257D5C6-27C3-A55C-8F54-7387E3B19B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29809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7FF77A1-C55A-6620-BF2C-38477C6E00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5FFBE-F382-4ABA-B27C-30FAF40439B8}" type="slidenum">
              <a:rPr lang="en-US" smtClean="0"/>
              <a:t>8</a:t>
            </a:fld>
            <a:endParaRPr lang="en-US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CF4E5E77-4C6C-59D3-340E-9A1F3BB809B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689940"/>
              </p:ext>
            </p:extLst>
          </p:nvPr>
        </p:nvGraphicFramePr>
        <p:xfrm>
          <a:off x="1532164" y="943207"/>
          <a:ext cx="8889093" cy="4668713"/>
        </p:xfrm>
        <a:graphic>
          <a:graphicData uri="http://schemas.openxmlformats.org/drawingml/2006/table">
            <a:tbl>
              <a:tblPr/>
              <a:tblGrid>
                <a:gridCol w="2592034">
                  <a:extLst>
                    <a:ext uri="{9D8B030D-6E8A-4147-A177-3AD203B41FA5}">
                      <a16:colId xmlns:a16="http://schemas.microsoft.com/office/drawing/2014/main" val="2329890600"/>
                    </a:ext>
                  </a:extLst>
                </a:gridCol>
                <a:gridCol w="1112991">
                  <a:extLst>
                    <a:ext uri="{9D8B030D-6E8A-4147-A177-3AD203B41FA5}">
                      <a16:colId xmlns:a16="http://schemas.microsoft.com/office/drawing/2014/main" val="458311264"/>
                    </a:ext>
                  </a:extLst>
                </a:gridCol>
                <a:gridCol w="949753">
                  <a:extLst>
                    <a:ext uri="{9D8B030D-6E8A-4147-A177-3AD203B41FA5}">
                      <a16:colId xmlns:a16="http://schemas.microsoft.com/office/drawing/2014/main" val="247147193"/>
                    </a:ext>
                  </a:extLst>
                </a:gridCol>
                <a:gridCol w="949753">
                  <a:extLst>
                    <a:ext uri="{9D8B030D-6E8A-4147-A177-3AD203B41FA5}">
                      <a16:colId xmlns:a16="http://schemas.microsoft.com/office/drawing/2014/main" val="1707559987"/>
                    </a:ext>
                  </a:extLst>
                </a:gridCol>
                <a:gridCol w="949753">
                  <a:extLst>
                    <a:ext uri="{9D8B030D-6E8A-4147-A177-3AD203B41FA5}">
                      <a16:colId xmlns:a16="http://schemas.microsoft.com/office/drawing/2014/main" val="2576122859"/>
                    </a:ext>
                  </a:extLst>
                </a:gridCol>
                <a:gridCol w="949753">
                  <a:extLst>
                    <a:ext uri="{9D8B030D-6E8A-4147-A177-3AD203B41FA5}">
                      <a16:colId xmlns:a16="http://schemas.microsoft.com/office/drawing/2014/main" val="326157460"/>
                    </a:ext>
                  </a:extLst>
                </a:gridCol>
                <a:gridCol w="1385056">
                  <a:extLst>
                    <a:ext uri="{9D8B030D-6E8A-4147-A177-3AD203B41FA5}">
                      <a16:colId xmlns:a16="http://schemas.microsoft.com/office/drawing/2014/main" val="1368841322"/>
                    </a:ext>
                  </a:extLst>
                </a:gridCol>
              </a:tblGrid>
              <a:tr h="296963">
                <a:tc>
                  <a:txBody>
                    <a:bodyPr/>
                    <a:lstStyle/>
                    <a:p>
                      <a:pPr algn="l" fontAlgn="b"/>
                      <a:r>
                        <a:rPr lang="en-US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 gridSpan="5">
                  <a:txBody>
                    <a:bodyPr/>
                    <a:lstStyle/>
                    <a:p>
                      <a:pPr algn="ctr" fontAlgn="b"/>
                      <a:r>
                        <a:rPr lang="en-US" sz="1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Fiscal Year</a:t>
                      </a:r>
                    </a:p>
                  </a:txBody>
                  <a:tcPr marL="142542" marR="142542" marT="71271" marB="71271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57711911"/>
                  </a:ext>
                </a:extLst>
              </a:tr>
              <a:tr h="296963">
                <a:tc>
                  <a:txBody>
                    <a:bodyPr/>
                    <a:lstStyle/>
                    <a:p>
                      <a:pPr algn="l" fontAlgn="b"/>
                      <a:r>
                        <a:rPr lang="en-US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2024/25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2025/26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2026/27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2027/28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2028/29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23739548"/>
                  </a:ext>
                </a:extLst>
              </a:tr>
              <a:tr h="453364">
                <a:tc>
                  <a:txBody>
                    <a:bodyPr/>
                    <a:lstStyle/>
                    <a:p>
                      <a:pPr algn="l" fontAlgn="b"/>
                      <a:r>
                        <a:rPr lang="en-US" sz="1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MSA Amount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$75,000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$75,000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$75,000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$75,000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$75,000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$375,000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28061665"/>
                  </a:ext>
                </a:extLst>
              </a:tr>
              <a:tr h="296963">
                <a:tc>
                  <a:txBody>
                    <a:bodyPr/>
                    <a:lstStyle/>
                    <a:p>
                      <a:pPr algn="l" fontAlgn="b"/>
                      <a:r>
                        <a:rPr lang="en-US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81222810"/>
                  </a:ext>
                </a:extLst>
              </a:tr>
              <a:tr h="296963">
                <a:tc gridSpan="2">
                  <a:txBody>
                    <a:bodyPr/>
                    <a:lstStyle/>
                    <a:p>
                      <a:pPr algn="l" fontAlgn="b"/>
                      <a:r>
                        <a:rPr lang="en-US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MSA Amount Paid/Budgeted</a:t>
                      </a:r>
                    </a:p>
                  </a:txBody>
                  <a:tcPr marL="142542" marR="142542" marT="71271" marB="71271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35904173"/>
                  </a:ext>
                </a:extLst>
              </a:tr>
              <a:tr h="296963">
                <a:tc>
                  <a:txBody>
                    <a:bodyPr/>
                    <a:lstStyle/>
                    <a:p>
                      <a:pPr algn="l" fontAlgn="b"/>
                      <a:r>
                        <a:rPr lang="en-US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Actuals</a:t>
                      </a:r>
                    </a:p>
                  </a:txBody>
                  <a:tcPr marL="133633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$75,000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$69,452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$144,452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46919343"/>
                  </a:ext>
                </a:extLst>
              </a:tr>
              <a:tr h="296963">
                <a:tc>
                  <a:txBody>
                    <a:bodyPr/>
                    <a:lstStyle/>
                    <a:p>
                      <a:pPr algn="l" fontAlgn="b"/>
                      <a:r>
                        <a:rPr lang="en-US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Budgeted</a:t>
                      </a:r>
                    </a:p>
                  </a:txBody>
                  <a:tcPr marL="133633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$75,000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$75,000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$75,000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$225,000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450869"/>
                  </a:ext>
                </a:extLst>
              </a:tr>
              <a:tr h="296963">
                <a:tc>
                  <a:txBody>
                    <a:bodyPr/>
                    <a:lstStyle/>
                    <a:p>
                      <a:pPr algn="l" fontAlgn="b"/>
                      <a:r>
                        <a:rPr lang="en-US" sz="1700" b="1" i="1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Subtotal</a:t>
                      </a:r>
                    </a:p>
                  </a:txBody>
                  <a:tcPr marL="133633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700" b="1" i="1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$75,000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700" b="1" i="1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$69,452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700" b="1" i="1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$75,000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700" b="1" i="1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$75,000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700" b="1" i="1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$75,000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700" b="1" i="1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$369,452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01514694"/>
                  </a:ext>
                </a:extLst>
              </a:tr>
              <a:tr h="427627">
                <a:tc gridSpan="3">
                  <a:txBody>
                    <a:bodyPr/>
                    <a:lstStyle/>
                    <a:p>
                      <a:pPr algn="l" fontAlgn="b"/>
                      <a:r>
                        <a:rPr lang="en-US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Direct Pays - For Replacement Polls/Cameras</a:t>
                      </a:r>
                    </a:p>
                  </a:txBody>
                  <a:tcPr marL="142542" marR="142542" marT="71271" marB="71271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n-US" sz="1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87130671"/>
                  </a:ext>
                </a:extLst>
              </a:tr>
              <a:tr h="296963">
                <a:tc>
                  <a:txBody>
                    <a:bodyPr/>
                    <a:lstStyle/>
                    <a:p>
                      <a:pPr algn="l" fontAlgn="b"/>
                      <a:r>
                        <a:rPr lang="en-US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Actuals</a:t>
                      </a:r>
                    </a:p>
                  </a:txBody>
                  <a:tcPr marL="133633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$2,100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$400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$2,500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4460484"/>
                  </a:ext>
                </a:extLst>
              </a:tr>
              <a:tr h="296963">
                <a:tc>
                  <a:txBody>
                    <a:bodyPr/>
                    <a:lstStyle/>
                    <a:p>
                      <a:pPr algn="l" fontAlgn="b"/>
                      <a:r>
                        <a:rPr lang="en-US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Budgeted</a:t>
                      </a:r>
                    </a:p>
                  </a:txBody>
                  <a:tcPr marL="133633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$9,600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$10,000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$10,000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$10,000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$39,600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67404583"/>
                  </a:ext>
                </a:extLst>
              </a:tr>
              <a:tr h="296963">
                <a:tc>
                  <a:txBody>
                    <a:bodyPr/>
                    <a:lstStyle/>
                    <a:p>
                      <a:pPr algn="l" fontAlgn="b"/>
                      <a:r>
                        <a:rPr lang="en-US" sz="1700" b="1" i="1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Subtotal</a:t>
                      </a:r>
                    </a:p>
                  </a:txBody>
                  <a:tcPr marL="133633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700" b="1" i="1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$2,100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700" b="1" i="1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$10,000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700" b="1" i="1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$10,000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700" b="1" i="1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$10,000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700" b="1" i="1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$10,000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700" b="1" i="1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$42,100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49600798"/>
                  </a:ext>
                </a:extLst>
              </a:tr>
              <a:tr h="296963">
                <a:tc>
                  <a:txBody>
                    <a:bodyPr/>
                    <a:lstStyle/>
                    <a:p>
                      <a:pPr algn="l" fontAlgn="b"/>
                      <a:r>
                        <a:rPr lang="en-US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65311571"/>
                  </a:ext>
                </a:extLst>
              </a:tr>
              <a:tr h="311811">
                <a:tc>
                  <a:txBody>
                    <a:bodyPr/>
                    <a:lstStyle/>
                    <a:p>
                      <a:pPr algn="l" fontAlgn="b"/>
                      <a:r>
                        <a:rPr lang="en-US" sz="1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 Costs</a:t>
                      </a:r>
                    </a:p>
                  </a:txBody>
                  <a:tcPr marL="133633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$77,100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$79,452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$85,000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$85,000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$85,000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7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$411,552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69606708"/>
                  </a:ext>
                </a:extLst>
              </a:tr>
            </a:tbl>
          </a:graphicData>
        </a:graphic>
      </p:graphicFrame>
      <p:sp>
        <p:nvSpPr>
          <p:cNvPr id="4" name="Title 1">
            <a:extLst>
              <a:ext uri="{FF2B5EF4-FFF2-40B4-BE49-F238E27FC236}">
                <a16:creationId xmlns:a16="http://schemas.microsoft.com/office/drawing/2014/main" id="{F950A5AB-6869-8B01-27E0-814FC8D62214}"/>
              </a:ext>
            </a:extLst>
          </p:cNvPr>
          <p:cNvSpPr txBox="1">
            <a:spLocks/>
          </p:cNvSpPr>
          <p:nvPr/>
        </p:nvSpPr>
        <p:spPr>
          <a:xfrm>
            <a:off x="838200" y="132102"/>
            <a:ext cx="10515600" cy="985498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6600" b="1" u="sng" dirty="0">
                <a:solidFill>
                  <a:schemeClr val="bg1"/>
                </a:solidFill>
              </a:rPr>
              <a:t>Cost Analysis</a:t>
            </a:r>
            <a:endParaRPr lang="en-US" sz="6600" b="1" u="sng" dirty="0"/>
          </a:p>
        </p:txBody>
      </p:sp>
    </p:spTree>
    <p:extLst>
      <p:ext uri="{BB962C8B-B14F-4D97-AF65-F5344CB8AC3E}">
        <p14:creationId xmlns:p14="http://schemas.microsoft.com/office/powerpoint/2010/main" val="27017078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0B8F6B-E877-7C40-FB82-CDA0A6F592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6600" b="1" u="sng" dirty="0"/>
              <a:t>NCSO Flock Implementation</a:t>
            </a:r>
            <a:endParaRPr lang="en-US" sz="6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B9145D-8170-875C-7453-A12716C1E5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62314" y="1690688"/>
            <a:ext cx="10515600" cy="4341701"/>
          </a:xfrm>
        </p:spPr>
        <p:txBody>
          <a:bodyPr/>
          <a:lstStyle/>
          <a:p>
            <a:r>
              <a:rPr lang="en-US" sz="3200" dirty="0"/>
              <a:t>Flock Academy Training</a:t>
            </a:r>
          </a:p>
          <a:p>
            <a:endParaRPr lang="en-US" sz="3200" dirty="0"/>
          </a:p>
          <a:p>
            <a:r>
              <a:rPr lang="en-US" sz="3200"/>
              <a:t>Lexipol Policy  #428</a:t>
            </a:r>
            <a:endParaRPr lang="en-US" sz="3200" dirty="0"/>
          </a:p>
          <a:p>
            <a:pPr lvl="1"/>
            <a:r>
              <a:rPr lang="en-US" sz="2800" dirty="0"/>
              <a:t>Ensures Compliance with Codes governing ALPR information</a:t>
            </a:r>
          </a:p>
          <a:p>
            <a:pPr lvl="1"/>
            <a:r>
              <a:rPr lang="en-US" sz="2800" dirty="0"/>
              <a:t>Required acknowledgement</a:t>
            </a:r>
          </a:p>
          <a:p>
            <a:pPr marL="457200" lvl="1" indent="0">
              <a:buNone/>
            </a:pPr>
            <a:endParaRPr lang="en-US" sz="2800" dirty="0"/>
          </a:p>
          <a:p>
            <a:r>
              <a:rPr lang="en-US" sz="3200" dirty="0"/>
              <a:t>Continuing Department Training</a:t>
            </a:r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C317828-B7EA-C3B2-623A-659C227AB7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14459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50F105-54A7-207B-DD75-8CA95D1593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6600" b="1" u="sng" dirty="0"/>
              <a:t>NCSO Flock Implementation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43475E-41C6-497A-CBB6-816E524A10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Flock Audit – Operations Lieutenant</a:t>
            </a:r>
          </a:p>
          <a:p>
            <a:pPr lvl="1"/>
            <a:r>
              <a:rPr lang="en-US" sz="2800" dirty="0"/>
              <a:t>Completes periodical  audits of the Organization and Network</a:t>
            </a:r>
          </a:p>
          <a:p>
            <a:endParaRPr lang="en-US" sz="3200" dirty="0"/>
          </a:p>
          <a:p>
            <a:r>
              <a:rPr lang="en-US" sz="3200" dirty="0"/>
              <a:t>Transparency Portal:</a:t>
            </a:r>
          </a:p>
          <a:p>
            <a:pPr lvl="1"/>
            <a:r>
              <a:rPr lang="en-US" sz="2800" dirty="0">
                <a:hlinkClick r:id="rId3"/>
              </a:rPr>
              <a:t>https://transparency.flocksafety.com/nevada-county-ca-so</a:t>
            </a:r>
            <a:endParaRPr lang="en-US" sz="28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12B8F6B-FEE2-7FDC-92A5-C8CC1BD203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25975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7B6CDA-5F72-9751-6B79-4E0AEDF5EB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93800" y="1462088"/>
            <a:ext cx="10515600" cy="4341701"/>
          </a:xfrm>
        </p:spPr>
        <p:txBody>
          <a:bodyPr>
            <a:normAutofit fontScale="92500" lnSpcReduction="10000"/>
          </a:bodyPr>
          <a:lstStyle/>
          <a:p>
            <a:r>
              <a:rPr lang="en-US" sz="3200" dirty="0"/>
              <a:t>Attorney General Rob Bonta ALPR Legal Bulletin October 27, 2023</a:t>
            </a:r>
          </a:p>
          <a:p>
            <a:pPr lvl="1"/>
            <a:r>
              <a:rPr lang="en-US" sz="2800" dirty="0"/>
              <a:t>Released Provided guidance, “regarding the governance of Automated License Plate Recognition (ALPR) information”</a:t>
            </a:r>
          </a:p>
          <a:p>
            <a:pPr lvl="1"/>
            <a:endParaRPr lang="en-US" sz="2800" dirty="0"/>
          </a:p>
          <a:p>
            <a:pPr lvl="1"/>
            <a:r>
              <a:rPr lang="en-US" sz="2800" dirty="0"/>
              <a:t>A “public agency” is “the state, any city, county, or city and county, or any agency or political subdivision of the state or a city, county, or city and county, including, but not limited to, a law enforcement agency.” </a:t>
            </a:r>
          </a:p>
          <a:p>
            <a:pPr marL="457200" lvl="1" indent="0">
              <a:buNone/>
            </a:pPr>
            <a:endParaRPr lang="en-US" sz="2800" dirty="0"/>
          </a:p>
          <a:p>
            <a:r>
              <a:rPr lang="en-US" sz="3200" dirty="0"/>
              <a:t>Attorney General Rob Bonta’s opinion on the topic is currently being litigated in California V. El Cajon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268E3A9-96AA-918E-C0AC-3183E6F986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11</a:t>
            </a:fld>
            <a:endParaRPr lang="en-US" dirty="0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C1FEE4E0-6C6F-5F49-3BE8-0F2A9E0D96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65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z="6600" b="1" u="sng" dirty="0"/>
              <a:t>NCSO Flock Implementation</a:t>
            </a:r>
          </a:p>
        </p:txBody>
      </p:sp>
    </p:spTree>
    <p:extLst>
      <p:ext uri="{BB962C8B-B14F-4D97-AF65-F5344CB8AC3E}">
        <p14:creationId xmlns:p14="http://schemas.microsoft.com/office/powerpoint/2010/main" val="2836945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2FE5C7-E5F5-435E-2274-D0F1C1C0A6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55724"/>
            <a:ext cx="10515600" cy="4341701"/>
          </a:xfrm>
        </p:spPr>
        <p:txBody>
          <a:bodyPr/>
          <a:lstStyle/>
          <a:p>
            <a:endParaRPr lang="en-US" dirty="0"/>
          </a:p>
          <a:p>
            <a:r>
              <a:rPr lang="en-US" dirty="0"/>
              <a:t>In November of 2023, after reviewing the bulletin the Nevada County Sheriff’s Office removed sharing with out of state and federal agencies.</a:t>
            </a:r>
          </a:p>
          <a:p>
            <a:endParaRPr lang="en-US" dirty="0"/>
          </a:p>
          <a:p>
            <a:r>
              <a:rPr lang="en-US" dirty="0"/>
              <a:t>A later audit revealed searches outside those parameters.  The issue was immediately addressed through an adjustment of the Flock program settings.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F733770-ED01-7664-BA54-4096E099FC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12</a:t>
            </a:fld>
            <a:endParaRPr lang="en-US" dirty="0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7A9616E8-ECEB-F1A1-FC48-A0B02F46DE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65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z="6600" b="1" u="sng" dirty="0"/>
              <a:t>NCSO Flock Implementation</a:t>
            </a:r>
          </a:p>
        </p:txBody>
      </p:sp>
    </p:spTree>
    <p:extLst>
      <p:ext uri="{BB962C8B-B14F-4D97-AF65-F5344CB8AC3E}">
        <p14:creationId xmlns:p14="http://schemas.microsoft.com/office/powerpoint/2010/main" val="42095056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1014ADE-BD95-104F-2E6D-7E6FF735F3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13</a:t>
            </a:fld>
            <a:endParaRPr lang="en-US" dirty="0"/>
          </a:p>
        </p:txBody>
      </p:sp>
      <p:pic>
        <p:nvPicPr>
          <p:cNvPr id="7" name="Online Media 6" title="How Flock LPR Really Works: License Plate Readers, Search &amp; Data Privacy Explained">
            <a:hlinkClick r:id="" action="ppaction://media"/>
            <a:extLst>
              <a:ext uri="{FF2B5EF4-FFF2-40B4-BE49-F238E27FC236}">
                <a16:creationId xmlns:a16="http://schemas.microsoft.com/office/drawing/2014/main" id="{8427DEEF-E997-53C1-E8D3-762DD7BE29BB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26988" y="0"/>
            <a:ext cx="121380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53420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962C77-E8FD-FC6E-A57C-DD45B42418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6600" b="1" u="sng" dirty="0"/>
              <a:t>How is the Data used?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BD18F4-C0F1-4110-7554-9C1A696207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151174"/>
            <a:ext cx="10515600" cy="4341701"/>
          </a:xfrm>
        </p:spPr>
        <p:txBody>
          <a:bodyPr>
            <a:normAutofit/>
          </a:bodyPr>
          <a:lstStyle/>
          <a:p>
            <a:r>
              <a:rPr lang="en-US" sz="3200" dirty="0"/>
              <a:t>The data belongs to the Nevada County Sheriff’s Office</a:t>
            </a:r>
          </a:p>
          <a:p>
            <a:pPr lvl="1"/>
            <a:r>
              <a:rPr lang="en-US" sz="2800" dirty="0"/>
              <a:t>It is not shared with any third party vendor</a:t>
            </a:r>
          </a:p>
          <a:p>
            <a:pPr lvl="1"/>
            <a:r>
              <a:rPr lang="en-US" sz="2800" dirty="0"/>
              <a:t>1% of data is stripped of specific info, used for program improvement</a:t>
            </a:r>
          </a:p>
          <a:p>
            <a:pPr lvl="1"/>
            <a:r>
              <a:rPr lang="en-US" sz="2800" dirty="0"/>
              <a:t>It is stored on a AWS GovCloud Server and is encrypted</a:t>
            </a:r>
          </a:p>
          <a:p>
            <a:pPr lvl="1"/>
            <a:r>
              <a:rPr lang="en-US" sz="2800" dirty="0"/>
              <a:t>“airtight chain of custody that your data has been permanently removed” - Flock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5490118-7616-8CCA-AA63-A1B93480D3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6843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8F3F03-20F1-28E4-533A-2886272193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6600" b="1" u="sng" dirty="0"/>
              <a:t>System Security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6FD775-4D43-6531-3C58-E30D04B439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197211"/>
            <a:ext cx="10515600" cy="434170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3200" dirty="0"/>
              <a:t>“Flock has never been hacked, and there has not been a leak of Flock information. As license plate readers become more widely used across the country, questions about cybersecurity are both reasonable and necessary.” -Flock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8C44BE9-4A14-956A-E47E-B606499638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266699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16EAE9-63F1-E4FF-C9C8-7990C1AD27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6600" b="1" u="sng" dirty="0"/>
              <a:t>NCSO Field Use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4085E9-222D-69CF-FBC9-93B84A6679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23572" y="1589087"/>
            <a:ext cx="4662714" cy="4341701"/>
          </a:xfrm>
        </p:spPr>
        <p:txBody>
          <a:bodyPr>
            <a:normAutofit/>
          </a:bodyPr>
          <a:lstStyle/>
          <a:p>
            <a:pPr lvl="1"/>
            <a:r>
              <a:rPr lang="en-US" sz="3200" dirty="0"/>
              <a:t>Missing Persons*</a:t>
            </a:r>
          </a:p>
          <a:p>
            <a:pPr lvl="1"/>
            <a:r>
              <a:rPr lang="en-US" sz="3200" dirty="0"/>
              <a:t>Attempts to Contact</a:t>
            </a:r>
          </a:p>
          <a:p>
            <a:pPr lvl="1"/>
            <a:r>
              <a:rPr lang="en-US" sz="3200" dirty="0"/>
              <a:t>BOLOs</a:t>
            </a:r>
          </a:p>
          <a:p>
            <a:pPr lvl="1"/>
            <a:r>
              <a:rPr lang="en-US" sz="3200" dirty="0"/>
              <a:t>Burglaries*</a:t>
            </a:r>
          </a:p>
          <a:p>
            <a:pPr lvl="1"/>
            <a:r>
              <a:rPr lang="en-US" sz="3200" dirty="0"/>
              <a:t>Drug/Narcotics</a:t>
            </a:r>
          </a:p>
          <a:p>
            <a:pPr lvl="1"/>
            <a:r>
              <a:rPr lang="en-US" sz="3200" dirty="0"/>
              <a:t>Domestic Violence</a:t>
            </a:r>
          </a:p>
          <a:p>
            <a:pPr lvl="1"/>
            <a:r>
              <a:rPr lang="en-US" sz="3200" dirty="0"/>
              <a:t>Arson</a:t>
            </a:r>
          </a:p>
          <a:p>
            <a:pPr lvl="1"/>
            <a:r>
              <a:rPr lang="en-US" sz="3200" dirty="0"/>
              <a:t>Auto Theft</a:t>
            </a:r>
          </a:p>
          <a:p>
            <a:pPr lvl="1"/>
            <a:endParaRPr lang="en-US" dirty="0"/>
          </a:p>
          <a:p>
            <a:pPr lvl="1"/>
            <a:endParaRPr lang="en-US" dirty="0"/>
          </a:p>
          <a:p>
            <a:pPr lvl="1"/>
            <a:endParaRPr lang="en-US" dirty="0"/>
          </a:p>
          <a:p>
            <a:pPr marL="457200" lvl="1" indent="0"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C16A8E7-8167-E3D1-C594-D2D0C8AD8A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16</a:t>
            </a:fld>
            <a:endParaRPr lang="en-US" dirty="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32FD7617-ECA8-17AE-F4B1-1B66D191B7F0}"/>
              </a:ext>
            </a:extLst>
          </p:cNvPr>
          <p:cNvSpPr txBox="1">
            <a:spLocks/>
          </p:cNvSpPr>
          <p:nvPr/>
        </p:nvSpPr>
        <p:spPr>
          <a:xfrm>
            <a:off x="6279243" y="1581603"/>
            <a:ext cx="4662714" cy="43417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/>
            <a:r>
              <a:rPr lang="en-US" sz="3200" dirty="0"/>
              <a:t>Homicide</a:t>
            </a:r>
          </a:p>
          <a:p>
            <a:pPr lvl="1"/>
            <a:r>
              <a:rPr lang="en-US" sz="3200" dirty="0"/>
              <a:t>Welfare Checks</a:t>
            </a:r>
          </a:p>
          <a:p>
            <a:pPr lvl="1"/>
            <a:r>
              <a:rPr lang="en-US" sz="3200" dirty="0"/>
              <a:t>Robbery</a:t>
            </a:r>
          </a:p>
          <a:p>
            <a:pPr lvl="1"/>
            <a:r>
              <a:rPr lang="en-US" sz="3200" dirty="0"/>
              <a:t>Sex Offenses</a:t>
            </a:r>
          </a:p>
          <a:p>
            <a:pPr lvl="1"/>
            <a:r>
              <a:rPr lang="en-US" sz="3200" dirty="0"/>
              <a:t>Theft</a:t>
            </a:r>
          </a:p>
          <a:p>
            <a:pPr lvl="1"/>
            <a:r>
              <a:rPr lang="en-US" sz="3200" dirty="0"/>
              <a:t>Vandalism</a:t>
            </a:r>
          </a:p>
          <a:p>
            <a:pPr lvl="1"/>
            <a:r>
              <a:rPr lang="en-US" sz="3200" dirty="0"/>
              <a:t>Weapons Calls</a:t>
            </a:r>
          </a:p>
          <a:p>
            <a:pPr lvl="1"/>
            <a:endParaRPr lang="en-US" dirty="0"/>
          </a:p>
          <a:p>
            <a:pPr lvl="1"/>
            <a:endParaRPr lang="en-US" dirty="0"/>
          </a:p>
          <a:p>
            <a:pPr lvl="1"/>
            <a:endParaRPr lang="en-US" dirty="0"/>
          </a:p>
          <a:p>
            <a:pPr marL="457200" lvl="1" indent="0">
              <a:buFont typeface="Arial" panose="020B0604020202020204" pitchFamily="34" charset="0"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6283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16EF32-541C-94DD-1C17-765C6CA1B5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9246" y="-180849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z="6600" b="1" u="sng" dirty="0"/>
              <a:t>NCSO Field Use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1916FC3-147B-2565-04E0-83E0BC34DE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17</a:t>
            </a:fld>
            <a:endParaRPr lang="en-US" dirty="0"/>
          </a:p>
        </p:txBody>
      </p:sp>
      <p:sp>
        <p:nvSpPr>
          <p:cNvPr id="20" name="Content Placeholder 19">
            <a:extLst>
              <a:ext uri="{FF2B5EF4-FFF2-40B4-BE49-F238E27FC236}">
                <a16:creationId xmlns:a16="http://schemas.microsoft.com/office/drawing/2014/main" id="{FEFDE879-9769-7926-CDA0-701CD14310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39840" y="877642"/>
            <a:ext cx="5852160" cy="5102715"/>
          </a:xfrm>
        </p:spPr>
        <p:txBody>
          <a:bodyPr/>
          <a:lstStyle/>
          <a:p>
            <a:r>
              <a:rPr lang="en-US" dirty="0"/>
              <a:t>Incident:</a:t>
            </a:r>
          </a:p>
          <a:p>
            <a:pPr lvl="1"/>
            <a:r>
              <a:rPr lang="en-US" dirty="0"/>
              <a:t>2026 Missing Person Investigation with Human Trafficking implications</a:t>
            </a:r>
          </a:p>
          <a:p>
            <a:endParaRPr lang="en-US" dirty="0"/>
          </a:p>
          <a:p>
            <a:r>
              <a:rPr lang="en-US" dirty="0"/>
              <a:t>Flock’s Role:</a:t>
            </a:r>
          </a:p>
          <a:p>
            <a:pPr lvl="1"/>
            <a:r>
              <a:rPr lang="en-US" dirty="0"/>
              <a:t>Flock was used to narrow the investigation, corroborate statements</a:t>
            </a:r>
          </a:p>
          <a:p>
            <a:pPr marL="457200" lvl="1" indent="0">
              <a:buNone/>
            </a:pPr>
            <a:endParaRPr lang="en-US" dirty="0"/>
          </a:p>
          <a:p>
            <a:r>
              <a:rPr lang="en-US" dirty="0"/>
              <a:t>Outcome:</a:t>
            </a:r>
          </a:p>
          <a:p>
            <a:pPr lvl="1"/>
            <a:r>
              <a:rPr lang="en-US" dirty="0"/>
              <a:t>The juvenile was located in Florida and taken into protective custody</a:t>
            </a:r>
          </a:p>
        </p:txBody>
      </p:sp>
      <p:pic>
        <p:nvPicPr>
          <p:cNvPr id="1026" name="Picture 2" descr="Art by Pete Whitehead">
            <a:extLst>
              <a:ext uri="{FF2B5EF4-FFF2-40B4-BE49-F238E27FC236}">
                <a16:creationId xmlns:a16="http://schemas.microsoft.com/office/drawing/2014/main" id="{BF72EDD3-33F6-39D3-4240-3AAC57BDE1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7095" y="947126"/>
            <a:ext cx="4632204" cy="4632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12333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7BE0DF-ACC8-F031-4FEC-0FB62FC9FE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7382" y="894668"/>
            <a:ext cx="5687925" cy="5068662"/>
          </a:xfrm>
        </p:spPr>
        <p:txBody>
          <a:bodyPr/>
          <a:lstStyle/>
          <a:p>
            <a:r>
              <a:rPr lang="en-US" dirty="0"/>
              <a:t>Incident:</a:t>
            </a:r>
          </a:p>
          <a:p>
            <a:pPr lvl="1"/>
            <a:r>
              <a:rPr lang="en-US" dirty="0"/>
              <a:t>2026 Forcible Rape of a Juvenile</a:t>
            </a:r>
          </a:p>
          <a:p>
            <a:r>
              <a:rPr lang="en-US" dirty="0"/>
              <a:t>Flock’s Role:</a:t>
            </a:r>
          </a:p>
          <a:p>
            <a:pPr lvl="1"/>
            <a:r>
              <a:rPr lang="en-US" dirty="0"/>
              <a:t>Used to identify and attempt to locate the suspect, lack of hits indicated hiding or left the area, vehicle hit ALPR for a Nebraska Agency</a:t>
            </a:r>
          </a:p>
          <a:p>
            <a:r>
              <a:rPr lang="en-US" dirty="0"/>
              <a:t>Outcome:</a:t>
            </a:r>
          </a:p>
          <a:p>
            <a:pPr lvl="1"/>
            <a:r>
              <a:rPr lang="en-US" dirty="0"/>
              <a:t>Suspect was arrested on his warrant and is in the process of being extradited.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9C70A30-9A74-6A5E-F0F1-1927212CA6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18</a:t>
            </a:fld>
            <a:endParaRPr lang="en-US" dirty="0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56BB767-A9C8-FAE0-5C3F-656B1E7519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9246" y="-180849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z="6600" b="1" u="sng" dirty="0"/>
              <a:t>NCSO Field Use</a:t>
            </a:r>
          </a:p>
        </p:txBody>
      </p:sp>
      <p:pic>
        <p:nvPicPr>
          <p:cNvPr id="8" name="Picture 7" descr="Diagram&#10;&#10;AI-generated content may be incorrect.">
            <a:extLst>
              <a:ext uri="{FF2B5EF4-FFF2-40B4-BE49-F238E27FC236}">
                <a16:creationId xmlns:a16="http://schemas.microsoft.com/office/drawing/2014/main" id="{10BA08B6-69C7-9E6B-00AA-E470F429F2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5307" y="1051551"/>
            <a:ext cx="5488618" cy="4754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08221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AA4164-C94B-3B8B-1827-CDECC6B363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A35CA9-5AFA-D579-F6DA-26A776A163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67046" y="1034652"/>
            <a:ext cx="6181410" cy="5020923"/>
          </a:xfrm>
        </p:spPr>
        <p:txBody>
          <a:bodyPr>
            <a:normAutofit lnSpcReduction="10000"/>
          </a:bodyPr>
          <a:lstStyle/>
          <a:p>
            <a:r>
              <a:rPr lang="en-US" dirty="0"/>
              <a:t>Incident:</a:t>
            </a:r>
          </a:p>
          <a:p>
            <a:pPr lvl="1"/>
            <a:r>
              <a:rPr lang="en-US" dirty="0"/>
              <a:t>2026 Out of County Homicide Suspect Arrest after Officer Safety Bulletin</a:t>
            </a:r>
          </a:p>
          <a:p>
            <a:endParaRPr lang="en-US" dirty="0"/>
          </a:p>
          <a:p>
            <a:r>
              <a:rPr lang="en-US" dirty="0"/>
              <a:t>Flock’s Role:</a:t>
            </a:r>
          </a:p>
          <a:p>
            <a:pPr lvl="1"/>
            <a:r>
              <a:rPr lang="en-US" dirty="0"/>
              <a:t>Improved Officer Safety and awareness, narrowed suspect location</a:t>
            </a:r>
          </a:p>
          <a:p>
            <a:pPr marL="457200" lvl="1" indent="0">
              <a:buNone/>
            </a:pPr>
            <a:endParaRPr lang="en-US" dirty="0"/>
          </a:p>
          <a:p>
            <a:r>
              <a:rPr lang="en-US" dirty="0"/>
              <a:t>Outcome:</a:t>
            </a:r>
          </a:p>
          <a:p>
            <a:pPr lvl="1"/>
            <a:r>
              <a:rPr lang="en-US" dirty="0"/>
              <a:t>The suspect was arrested in Penn Valley for his murder warrant without incident and transferred to the custody of the lead agency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AF970C5-9A52-6C9E-50FD-5422D77792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19</a:t>
            </a:fld>
            <a:endParaRPr lang="en-US" dirty="0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CC225DC0-4047-65A0-CF86-622DB97010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9246" y="-180849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z="6600" b="1" u="sng" dirty="0"/>
              <a:t>NCSO Field Use</a:t>
            </a:r>
          </a:p>
        </p:txBody>
      </p:sp>
      <p:pic>
        <p:nvPicPr>
          <p:cNvPr id="2052" name="Picture 4" descr="11,400+ Justice Scale Stock Photos, Pictures &amp; Royalty-Free Images - iStock  | Lady justice, Scales of justice icon, Scales">
            <a:extLst>
              <a:ext uri="{FF2B5EF4-FFF2-40B4-BE49-F238E27FC236}">
                <a16:creationId xmlns:a16="http://schemas.microsoft.com/office/drawing/2014/main" id="{D7C4DEA3-5C04-C569-2932-20555ECFD3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0553" y="1034652"/>
            <a:ext cx="4274527" cy="4274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28891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49C1B9-992F-E697-8349-0EBF044864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65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z="6600" b="1" u="sng" dirty="0"/>
              <a:t>Moving Forward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E7119C-AD19-ECB8-0ACB-934758ABCF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2088"/>
            <a:ext cx="10515600" cy="4341701"/>
          </a:xfrm>
        </p:spPr>
        <p:txBody>
          <a:bodyPr/>
          <a:lstStyle/>
          <a:p>
            <a:r>
              <a:rPr lang="en-US" dirty="0"/>
              <a:t>Flock Safety is one of many providers of ALPR cameras</a:t>
            </a:r>
          </a:p>
          <a:p>
            <a:r>
              <a:rPr lang="en-US" dirty="0"/>
              <a:t>The use of private companies is common throughout the management of Law Enforcement Agencies</a:t>
            </a:r>
          </a:p>
          <a:p>
            <a:r>
              <a:rPr lang="en-US" dirty="0"/>
              <a:t>The initial and subsequent contract for Flock Safety met procedural and legal requirements for approval and implementation</a:t>
            </a:r>
          </a:p>
          <a:p>
            <a:r>
              <a:rPr lang="en-US" dirty="0"/>
              <a:t>The tool functions as advertised</a:t>
            </a:r>
          </a:p>
          <a:p>
            <a:pPr lvl="1"/>
            <a:r>
              <a:rPr lang="en-US" dirty="0"/>
              <a:t>Issues are typically user error or user misuse</a:t>
            </a:r>
          </a:p>
          <a:p>
            <a:pPr lvl="1"/>
            <a:r>
              <a:rPr lang="en-US" dirty="0"/>
              <a:t>Audit function and training are used to overcome these issues</a:t>
            </a:r>
          </a:p>
          <a:p>
            <a:pPr lvl="1"/>
            <a:r>
              <a:rPr lang="en-US" dirty="0"/>
              <a:t>Increase in vandalism to cameras is tying up resources</a:t>
            </a:r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A733F62-39F1-DEFB-9E2D-E326A840BF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24239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9667FD-5148-C4BD-C6F3-F31EEC055C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893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z="6600" b="1" u="sng" dirty="0"/>
              <a:t>Moving Forward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A62853-D894-A2D6-4919-0DDC86B7B7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14649"/>
            <a:ext cx="10515600" cy="4341701"/>
          </a:xfrm>
        </p:spPr>
        <p:txBody>
          <a:bodyPr>
            <a:normAutofit/>
          </a:bodyPr>
          <a:lstStyle/>
          <a:p>
            <a:pPr marL="457200" lvl="1" indent="0">
              <a:buNone/>
            </a:pPr>
            <a:r>
              <a:rPr lang="en-US" sz="3600" dirty="0"/>
              <a:t>Many Frequently Asked Questions are addressed on Flock Safety’s website</a:t>
            </a:r>
          </a:p>
          <a:p>
            <a:pPr lvl="2"/>
            <a:r>
              <a:rPr lang="en-US" sz="2400" dirty="0">
                <a:hlinkClick r:id="rId2"/>
              </a:rPr>
              <a:t>https://www.flocksafety.com/</a:t>
            </a:r>
            <a:endParaRPr lang="en-US" sz="24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AE9DE1D-B6A0-FD79-E4D8-AD42247FEB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136283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91275A-FD19-65B2-5DC7-8960150C9B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893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z="6600" b="1" u="sng" dirty="0"/>
              <a:t>Our Commitment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2ADB8E-127D-1D07-D4F2-5C0DA71FB5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25062" y="1258149"/>
            <a:ext cx="10515600" cy="4341701"/>
          </a:xfrm>
        </p:spPr>
        <p:txBody>
          <a:bodyPr>
            <a:normAutofit lnSpcReduction="10000"/>
          </a:bodyPr>
          <a:lstStyle/>
          <a:p>
            <a:r>
              <a:rPr lang="en-US" sz="3200" dirty="0"/>
              <a:t>Remain up to date and in compliance with all laws related to ALPR</a:t>
            </a:r>
          </a:p>
          <a:p>
            <a:pPr lvl="1"/>
            <a:r>
              <a:rPr lang="en-US" sz="2800" dirty="0"/>
              <a:t>Senate Bill 1013</a:t>
            </a:r>
          </a:p>
          <a:p>
            <a:endParaRPr lang="en-US" sz="3200" dirty="0"/>
          </a:p>
          <a:p>
            <a:r>
              <a:rPr lang="en-US" sz="3200" dirty="0"/>
              <a:t>Continue to train on the practical use of the tool with an understanding of Constitutional Rights</a:t>
            </a:r>
          </a:p>
          <a:p>
            <a:endParaRPr lang="en-US" sz="3200" dirty="0"/>
          </a:p>
          <a:p>
            <a:r>
              <a:rPr lang="en-US" sz="3200" dirty="0"/>
              <a:t>Maintain transparency and periodic audits of the tool</a:t>
            </a:r>
          </a:p>
          <a:p>
            <a:pPr lvl="1"/>
            <a:r>
              <a:rPr lang="en-US" dirty="0"/>
              <a:t>There are laws governing what information can be released in PRA’s</a:t>
            </a:r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BD6F337-3487-6E2C-2975-A67E5DB850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1674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E5D424-2AF1-D52B-EF71-650AED760E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06610"/>
            <a:ext cx="10515600" cy="2208090"/>
          </a:xfrm>
        </p:spPr>
        <p:txBody>
          <a:bodyPr>
            <a:normAutofit fontScale="90000"/>
          </a:bodyPr>
          <a:lstStyle/>
          <a:p>
            <a:pPr algn="ctr"/>
            <a:br>
              <a:rPr lang="en-US" b="1" cap="all" dirty="0"/>
            </a:br>
            <a:r>
              <a:rPr lang="en-US" dirty="0"/>
              <a:t>The Nevada County Sheriff’s Office is committed to providing excellence in public service in partnership with our community.</a:t>
            </a:r>
            <a:br>
              <a:rPr lang="en-US" dirty="0"/>
            </a:b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194D85-C9EB-D614-2976-277894F195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41639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OS Flock Presentation" id="{C1FB8FED-043B-4A37-9F18-EFD0416B32D5}" vid="{D74DC69E-D2AC-41F5-8067-0EB5B31B38E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4EEAD05F3EFD94CABD9B06097AC0D1F" ma:contentTypeVersion="11" ma:contentTypeDescription="Create a new document." ma:contentTypeScope="" ma:versionID="275b594420065df559d38f55d1e10e3a">
  <xsd:schema xmlns:xsd="http://www.w3.org/2001/XMLSchema" xmlns:xs="http://www.w3.org/2001/XMLSchema" xmlns:p="http://schemas.microsoft.com/office/2006/metadata/properties" xmlns:ns3="13d4ee0d-e7c3-4ed1-9ce4-a8a47034edda" xmlns:ns4="02623bda-e55c-4fbe-8a5b-92dc4155b15b" targetNamespace="http://schemas.microsoft.com/office/2006/metadata/properties" ma:root="true" ma:fieldsID="d597a9f568ebf96a9ca0fce63065c30a" ns3:_="" ns4:_="">
    <xsd:import namespace="13d4ee0d-e7c3-4ed1-9ce4-a8a47034edda"/>
    <xsd:import namespace="02623bda-e55c-4fbe-8a5b-92dc4155b15b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3d4ee0d-e7c3-4ed1-9ce4-a8a47034edd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7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2623bda-e55c-4fbe-8a5b-92dc4155b15b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64247E8-A3B0-413B-A540-5C6F551A5A57}">
  <ds:schemaRefs>
    <ds:schemaRef ds:uri="http://www.w3.org/XML/1998/namespace"/>
    <ds:schemaRef ds:uri="http://schemas.microsoft.com/office/2006/documentManagement/types"/>
    <ds:schemaRef ds:uri="http://schemas.openxmlformats.org/package/2006/metadata/core-properties"/>
    <ds:schemaRef ds:uri="13d4ee0d-e7c3-4ed1-9ce4-a8a47034edda"/>
    <ds:schemaRef ds:uri="02623bda-e55c-4fbe-8a5b-92dc4155b15b"/>
    <ds:schemaRef ds:uri="http://schemas.microsoft.com/office/2006/metadata/properties"/>
    <ds:schemaRef ds:uri="http://purl.org/dc/elements/1.1/"/>
    <ds:schemaRef ds:uri="http://purl.org/dc/terms/"/>
    <ds:schemaRef ds:uri="http://schemas.microsoft.com/office/infopath/2007/PartnerControls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894E4FFC-F806-4B4C-977D-0E5A6AA5B14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3d4ee0d-e7c3-4ed1-9ce4-a8a47034edda"/>
    <ds:schemaRef ds:uri="02623bda-e55c-4fbe-8a5b-92dc4155b15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DC8CB8ED-1510-4415-9780-2D908D27010E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8949</TotalTime>
  <Words>1126</Words>
  <Application>Microsoft Office PowerPoint</Application>
  <PresentationFormat>Widescreen</PresentationFormat>
  <Paragraphs>265</Paragraphs>
  <Slides>23</Slides>
  <Notes>10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7" baseType="lpstr">
      <vt:lpstr>Arial</vt:lpstr>
      <vt:lpstr>Calibri</vt:lpstr>
      <vt:lpstr>Calibri Light</vt:lpstr>
      <vt:lpstr>Office Theme</vt:lpstr>
      <vt:lpstr>PowerPoint Presentation</vt:lpstr>
      <vt:lpstr> NCSO and Flock Safety</vt:lpstr>
      <vt:lpstr>PowerPoint Presentation</vt:lpstr>
      <vt:lpstr>Flock Safety</vt:lpstr>
      <vt:lpstr>License Plate Readers</vt:lpstr>
      <vt:lpstr>1 Year Pilot Program</vt:lpstr>
      <vt:lpstr>Maintenance Services Agreement</vt:lpstr>
      <vt:lpstr>PowerPoint Presentation</vt:lpstr>
      <vt:lpstr>NCSO Flock Implementation</vt:lpstr>
      <vt:lpstr>NCSO Flock Implementation</vt:lpstr>
      <vt:lpstr>NCSO Flock Implementation</vt:lpstr>
      <vt:lpstr>NCSO Flock Implementation</vt:lpstr>
      <vt:lpstr>PowerPoint Presentation</vt:lpstr>
      <vt:lpstr>How is the Data used?</vt:lpstr>
      <vt:lpstr>System Security</vt:lpstr>
      <vt:lpstr>NCSO Field Use</vt:lpstr>
      <vt:lpstr>NCSO Field Use</vt:lpstr>
      <vt:lpstr>NCSO Field Use</vt:lpstr>
      <vt:lpstr>NCSO Field Use</vt:lpstr>
      <vt:lpstr>Moving Forward</vt:lpstr>
      <vt:lpstr>Moving Forward</vt:lpstr>
      <vt:lpstr>Our Commitment</vt:lpstr>
      <vt:lpstr> The Nevada County Sheriff’s Office is committed to providing excellence in public service in partnership with our community.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Martin Polt</dc:creator>
  <cp:lastModifiedBy>Dennis Haack</cp:lastModifiedBy>
  <cp:revision>351</cp:revision>
  <cp:lastPrinted>2023-11-21T18:33:36Z</cp:lastPrinted>
  <dcterms:created xsi:type="dcterms:W3CDTF">2021-05-28T20:35:03Z</dcterms:created>
  <dcterms:modified xsi:type="dcterms:W3CDTF">2026-08-06T18:04:37Z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0x01010084EEAD05F3EFD94CABD9B06097AC0D1F</vt:lpwstr>
  </property>
</Properties>
</file>